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71" r:id="rId16"/>
    <p:sldId id="272" r:id="rId17"/>
    <p:sldId id="273" r:id="rId18"/>
    <p:sldId id="274" r:id="rId19"/>
    <p:sldId id="275" r:id="rId20"/>
  </p:sldIdLst>
  <p:sldSz cx="9144000" cy="5143500" type="screen16x9"/>
  <p:notesSz cx="6858000" cy="9144000"/>
  <p:embeddedFontLst>
    <p:embeddedFont>
      <p:font typeface="Lato" panose="020F0502020204030203" pitchFamily="34" charset="0"/>
      <p:regular r:id="rId22"/>
      <p:bold r:id="rId23"/>
      <p:italic r:id="rId24"/>
      <p:boldItalic r:id="rId25"/>
    </p:embeddedFont>
    <p:embeddedFont>
      <p:font typeface="Raleway" pitchFamily="2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D775FC5-F527-464F-AD83-F76101853EE6}" v="2" dt="2024-12-10T01:39:40.96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87"/>
    <p:restoredTop sz="94694"/>
  </p:normalViewPr>
  <p:slideViewPr>
    <p:cSldViewPr snapToGrid="0">
      <p:cViewPr varScale="1">
        <p:scale>
          <a:sx n="161" d="100"/>
          <a:sy n="161" d="100"/>
        </p:scale>
        <p:origin x="888" y="2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34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아영 조" userId="a1da73a0b184d098" providerId="LiveId" clId="{CD775FC5-F527-464F-AD83-F76101853EE6}"/>
    <pc:docChg chg="custSel delSld modSld">
      <pc:chgData name="아영 조" userId="a1da73a0b184d098" providerId="LiveId" clId="{CD775FC5-F527-464F-AD83-F76101853EE6}" dt="2024-12-10T01:39:54.629" v="13" actId="1076"/>
      <pc:docMkLst>
        <pc:docMk/>
      </pc:docMkLst>
      <pc:sldChg chg="modSp mod">
        <pc:chgData name="아영 조" userId="a1da73a0b184d098" providerId="LiveId" clId="{CD775FC5-F527-464F-AD83-F76101853EE6}" dt="2024-12-10T01:39:41.109" v="5" actId="27636"/>
        <pc:sldMkLst>
          <pc:docMk/>
          <pc:sldMk cId="0" sldId="257"/>
        </pc:sldMkLst>
        <pc:spChg chg="mod">
          <ac:chgData name="아영 조" userId="a1da73a0b184d098" providerId="LiveId" clId="{CD775FC5-F527-464F-AD83-F76101853EE6}" dt="2024-12-10T01:39:41.109" v="5" actId="27636"/>
          <ac:spMkLst>
            <pc:docMk/>
            <pc:sldMk cId="0" sldId="257"/>
            <ac:spMk id="94" creationId="{00000000-0000-0000-0000-000000000000}"/>
          </ac:spMkLst>
        </pc:spChg>
      </pc:sldChg>
      <pc:sldChg chg="modSp mod">
        <pc:chgData name="아영 조" userId="a1da73a0b184d098" providerId="LiveId" clId="{CD775FC5-F527-464F-AD83-F76101853EE6}" dt="2024-12-10T01:39:41.138" v="6" actId="27636"/>
        <pc:sldMkLst>
          <pc:docMk/>
          <pc:sldMk cId="0" sldId="262"/>
        </pc:sldMkLst>
        <pc:spChg chg="mod">
          <ac:chgData name="아영 조" userId="a1da73a0b184d098" providerId="LiveId" clId="{CD775FC5-F527-464F-AD83-F76101853EE6}" dt="2024-12-10T01:39:41.138" v="6" actId="27636"/>
          <ac:spMkLst>
            <pc:docMk/>
            <pc:sldMk cId="0" sldId="262"/>
            <ac:spMk id="124" creationId="{00000000-0000-0000-0000-000000000000}"/>
          </ac:spMkLst>
        </pc:spChg>
      </pc:sldChg>
      <pc:sldChg chg="modSp mod">
        <pc:chgData name="아영 조" userId="a1da73a0b184d098" providerId="LiveId" clId="{CD775FC5-F527-464F-AD83-F76101853EE6}" dt="2024-12-10T01:39:41.144" v="7" actId="27636"/>
        <pc:sldMkLst>
          <pc:docMk/>
          <pc:sldMk cId="0" sldId="266"/>
        </pc:sldMkLst>
        <pc:spChg chg="mod">
          <ac:chgData name="아영 조" userId="a1da73a0b184d098" providerId="LiveId" clId="{CD775FC5-F527-464F-AD83-F76101853EE6}" dt="2024-12-10T01:39:41.144" v="7" actId="27636"/>
          <ac:spMkLst>
            <pc:docMk/>
            <pc:sldMk cId="0" sldId="266"/>
            <ac:spMk id="159" creationId="{00000000-0000-0000-0000-000000000000}"/>
          </ac:spMkLst>
        </pc:spChg>
      </pc:sldChg>
      <pc:sldChg chg="modSp mod">
        <pc:chgData name="아영 조" userId="a1da73a0b184d098" providerId="LiveId" clId="{CD775FC5-F527-464F-AD83-F76101853EE6}" dt="2024-12-10T01:39:41.154" v="8" actId="27636"/>
        <pc:sldMkLst>
          <pc:docMk/>
          <pc:sldMk cId="0" sldId="267"/>
        </pc:sldMkLst>
        <pc:spChg chg="mod">
          <ac:chgData name="아영 조" userId="a1da73a0b184d098" providerId="LiveId" clId="{CD775FC5-F527-464F-AD83-F76101853EE6}" dt="2024-12-10T01:39:41.154" v="8" actId="27636"/>
          <ac:spMkLst>
            <pc:docMk/>
            <pc:sldMk cId="0" sldId="267"/>
            <ac:spMk id="167" creationId="{00000000-0000-0000-0000-000000000000}"/>
          </ac:spMkLst>
        </pc:spChg>
      </pc:sldChg>
      <pc:sldChg chg="modSp mod">
        <pc:chgData name="아영 조" userId="a1da73a0b184d098" providerId="LiveId" clId="{CD775FC5-F527-464F-AD83-F76101853EE6}" dt="2024-12-10T01:39:41.160" v="9" actId="27636"/>
        <pc:sldMkLst>
          <pc:docMk/>
          <pc:sldMk cId="0" sldId="268"/>
        </pc:sldMkLst>
        <pc:spChg chg="mod">
          <ac:chgData name="아영 조" userId="a1da73a0b184d098" providerId="LiveId" clId="{CD775FC5-F527-464F-AD83-F76101853EE6}" dt="2024-12-10T01:39:41.160" v="9" actId="27636"/>
          <ac:spMkLst>
            <pc:docMk/>
            <pc:sldMk cId="0" sldId="268"/>
            <ac:spMk id="174" creationId="{00000000-0000-0000-0000-000000000000}"/>
          </ac:spMkLst>
        </pc:spChg>
      </pc:sldChg>
      <pc:sldChg chg="del">
        <pc:chgData name="아영 조" userId="a1da73a0b184d098" providerId="LiveId" clId="{CD775FC5-F527-464F-AD83-F76101853EE6}" dt="2024-12-10T01:38:52.062" v="0" actId="47"/>
        <pc:sldMkLst>
          <pc:docMk/>
          <pc:sldMk cId="0" sldId="269"/>
        </pc:sldMkLst>
      </pc:sldChg>
      <pc:sldChg chg="addSp modSp mod modAnim modNotes">
        <pc:chgData name="아영 조" userId="a1da73a0b184d098" providerId="LiveId" clId="{CD775FC5-F527-464F-AD83-F76101853EE6}" dt="2024-12-10T01:39:54.629" v="13" actId="1076"/>
        <pc:sldMkLst>
          <pc:docMk/>
          <pc:sldMk cId="0" sldId="270"/>
        </pc:sldMkLst>
        <pc:picChg chg="add mod">
          <ac:chgData name="아영 조" userId="a1da73a0b184d098" providerId="LiveId" clId="{CD775FC5-F527-464F-AD83-F76101853EE6}" dt="2024-12-10T01:39:54.629" v="13" actId="1076"/>
          <ac:picMkLst>
            <pc:docMk/>
            <pc:sldMk cId="0" sldId="270"/>
            <ac:picMk id="3" creationId="{AE7B1DEA-456B-5F50-B433-2CF10D66586C}"/>
          </ac:picMkLst>
        </pc:picChg>
      </pc:sldChg>
      <pc:sldChg chg="modSp mod">
        <pc:chgData name="아영 조" userId="a1da73a0b184d098" providerId="LiveId" clId="{CD775FC5-F527-464F-AD83-F76101853EE6}" dt="2024-12-10T01:39:41.072" v="2" actId="27636"/>
        <pc:sldMkLst>
          <pc:docMk/>
          <pc:sldMk cId="0" sldId="273"/>
        </pc:sldMkLst>
        <pc:spChg chg="mod">
          <ac:chgData name="아영 조" userId="a1da73a0b184d098" providerId="LiveId" clId="{CD775FC5-F527-464F-AD83-F76101853EE6}" dt="2024-12-10T01:39:41.072" v="2" actId="27636"/>
          <ac:spMkLst>
            <pc:docMk/>
            <pc:sldMk cId="0" sldId="273"/>
            <ac:spMk id="206" creationId="{00000000-0000-0000-0000-000000000000}"/>
          </ac:spMkLst>
        </pc:spChg>
      </pc:sldChg>
      <pc:sldChg chg="modSp mod">
        <pc:chgData name="아영 조" userId="a1da73a0b184d098" providerId="LiveId" clId="{CD775FC5-F527-464F-AD83-F76101853EE6}" dt="2024-12-10T01:39:41.086" v="3" actId="27636"/>
        <pc:sldMkLst>
          <pc:docMk/>
          <pc:sldMk cId="0" sldId="274"/>
        </pc:sldMkLst>
        <pc:spChg chg="mod">
          <ac:chgData name="아영 조" userId="a1da73a0b184d098" providerId="LiveId" clId="{CD775FC5-F527-464F-AD83-F76101853EE6}" dt="2024-12-10T01:39:41.086" v="3" actId="27636"/>
          <ac:spMkLst>
            <pc:docMk/>
            <pc:sldMk cId="0" sldId="274"/>
            <ac:spMk id="212" creationId="{00000000-0000-0000-0000-000000000000}"/>
          </ac:spMkLst>
        </pc:spChg>
      </pc:sldChg>
      <pc:sldChg chg="modSp mod">
        <pc:chgData name="아영 조" userId="a1da73a0b184d098" providerId="LiveId" clId="{CD775FC5-F527-464F-AD83-F76101853EE6}" dt="2024-12-10T01:39:41.103" v="4" actId="27636"/>
        <pc:sldMkLst>
          <pc:docMk/>
          <pc:sldMk cId="0" sldId="275"/>
        </pc:sldMkLst>
        <pc:spChg chg="mod">
          <ac:chgData name="아영 조" userId="a1da73a0b184d098" providerId="LiveId" clId="{CD775FC5-F527-464F-AD83-F76101853EE6}" dt="2024-12-10T01:39:41.103" v="4" actId="27636"/>
          <ac:spMkLst>
            <pc:docMk/>
            <pc:sldMk cId="0" sldId="275"/>
            <ac:spMk id="218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20eabbde05_8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20eabbde05_8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20eabbde05_9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320eabbde05_9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20eabbde05_9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20eabbde05_9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20eabbde05_9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320eabbde05_9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20eabbde05_9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320eabbde05_9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20eabbde05_1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320eabbde05_1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20eabbde05_1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320eabbde05_1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20eabbde05_8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320eabbde05_8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320eabbde05_8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320eabbde05_8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20eabbde05_8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320eabbde05_8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320eabbde05_8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320eabbde05_8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20eabbde05_8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20eabbde05_8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20eabbde05_12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20eabbde05_12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20eabbde05_8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20eabbde05_8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20eabbde05_8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20eabbde05_8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20eabbde05_8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20eabbde05_8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20eabbde05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20eabbde05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20eabbde05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20eabbde05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20eabbde05_7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20eabbde05_7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4000">
                <a:latin typeface="Arial"/>
                <a:ea typeface="Arial"/>
                <a:cs typeface="Arial"/>
                <a:sym typeface="Arial"/>
              </a:rPr>
              <a:t>편의시설 안내 서비스</a:t>
            </a:r>
            <a:endParaRPr sz="4000"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4000">
                <a:latin typeface="Arial"/>
                <a:ea typeface="Arial"/>
                <a:cs typeface="Arial"/>
                <a:sym typeface="Arial"/>
              </a:rPr>
              <a:t>Team SoftWizards</a:t>
            </a:r>
            <a:endParaRPr sz="4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13"/>
          <p:cNvSpPr txBox="1"/>
          <p:nvPr/>
        </p:nvSpPr>
        <p:spPr>
          <a:xfrm>
            <a:off x="4572000" y="2987150"/>
            <a:ext cx="3846000" cy="215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 b="1">
                <a:solidFill>
                  <a:schemeClr val="dk2"/>
                </a:solidFill>
              </a:rPr>
              <a:t>프론트엔드 2020920045 이운영</a:t>
            </a:r>
            <a:endParaRPr sz="1000" b="1">
              <a:solidFill>
                <a:schemeClr val="dk2"/>
              </a:solidFill>
            </a:endParaRPr>
          </a:p>
          <a:p>
            <a:pPr marL="0" lvl="0" indent="0" algn="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ko" sz="1000" b="1">
                <a:solidFill>
                  <a:schemeClr val="dk2"/>
                </a:solidFill>
              </a:rPr>
              <a:t>프론트엔드 2022920035 부김은</a:t>
            </a:r>
            <a:endParaRPr sz="1000" b="1">
              <a:solidFill>
                <a:schemeClr val="dk2"/>
              </a:solidFill>
            </a:endParaRPr>
          </a:p>
          <a:p>
            <a:pPr marL="0" lvl="0" indent="0" algn="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ko" sz="1000" b="1">
                <a:solidFill>
                  <a:schemeClr val="dk2"/>
                </a:solidFill>
              </a:rPr>
              <a:t>백엔드 2020920011 김영진</a:t>
            </a:r>
            <a:endParaRPr sz="1000" b="1">
              <a:solidFill>
                <a:schemeClr val="dk2"/>
              </a:solidFill>
            </a:endParaRPr>
          </a:p>
          <a:p>
            <a:pPr marL="0" lvl="0" indent="0" algn="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ko" sz="1000" b="1">
                <a:solidFill>
                  <a:schemeClr val="dk2"/>
                </a:solidFill>
              </a:rPr>
              <a:t>백엔드 2021920057 조아영</a:t>
            </a:r>
            <a:endParaRPr sz="1000" b="1">
              <a:solidFill>
                <a:schemeClr val="dk2"/>
              </a:solidFill>
            </a:endParaRPr>
          </a:p>
          <a:p>
            <a:pPr marL="0" lvl="0" indent="0" algn="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ko" sz="1000" b="1">
                <a:solidFill>
                  <a:schemeClr val="dk2"/>
                </a:solidFill>
              </a:rPr>
              <a:t>UI/UX 2020920036 유원호</a:t>
            </a:r>
            <a:endParaRPr sz="1000" b="1">
              <a:solidFill>
                <a:schemeClr val="dk2"/>
              </a:solidFill>
            </a:endParaRPr>
          </a:p>
          <a:p>
            <a:pPr marL="0" lvl="0" indent="0" algn="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ko" sz="1000" b="1">
                <a:solidFill>
                  <a:schemeClr val="dk2"/>
                </a:solidFill>
              </a:rPr>
              <a:t>UI/UX 2022280075 조우현</a:t>
            </a:r>
            <a:endParaRPr sz="1000" b="1">
              <a:solidFill>
                <a:schemeClr val="dk2"/>
              </a:solidFill>
            </a:endParaRPr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2"/>
          <p:cNvSpPr txBox="1">
            <a:spLocks noGrp="1"/>
          </p:cNvSpPr>
          <p:nvPr>
            <p:ph type="title"/>
          </p:nvPr>
        </p:nvSpPr>
        <p:spPr>
          <a:xfrm>
            <a:off x="727650" y="5945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>
                <a:latin typeface="Arial"/>
                <a:ea typeface="Arial"/>
                <a:cs typeface="Arial"/>
                <a:sym typeface="Arial"/>
              </a:rPr>
              <a:t>Final Architecture</a:t>
            </a:r>
            <a:endParaRPr sz="3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2"/>
          <p:cNvSpPr txBox="1">
            <a:spLocks noGrp="1"/>
          </p:cNvSpPr>
          <p:nvPr>
            <p:ph type="body" idx="1"/>
          </p:nvPr>
        </p:nvSpPr>
        <p:spPr>
          <a:xfrm>
            <a:off x="729450" y="1293825"/>
            <a:ext cx="7688700" cy="332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20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MVC Architecture</a:t>
            </a:r>
            <a:endParaRPr sz="20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5560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lang="ko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Model 	- 데이터베이스와 상호작용, 데이터 처리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lang="ko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View 	- 사용자에게 데이터를 표시하는 부분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lang="ko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Controller - 요청을 처리하고 Model을 호출하며 View에 데이터를 전달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3"/>
          <p:cNvSpPr txBox="1">
            <a:spLocks noGrp="1"/>
          </p:cNvSpPr>
          <p:nvPr>
            <p:ph type="title"/>
          </p:nvPr>
        </p:nvSpPr>
        <p:spPr>
          <a:xfrm>
            <a:off x="727650" y="5945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>
                <a:latin typeface="Arial"/>
                <a:ea typeface="Arial"/>
                <a:cs typeface="Arial"/>
                <a:sym typeface="Arial"/>
              </a:rPr>
              <a:t>Final Architecture - Model</a:t>
            </a:r>
            <a:endParaRPr sz="3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23"/>
          <p:cNvSpPr txBox="1">
            <a:spLocks noGrp="1"/>
          </p:cNvSpPr>
          <p:nvPr>
            <p:ph type="body" idx="1"/>
          </p:nvPr>
        </p:nvSpPr>
        <p:spPr>
          <a:xfrm>
            <a:off x="788050" y="1393250"/>
            <a:ext cx="73584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600" b="1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MySQL을 사용하여 데이터 모델들을 정의하고 MySQL 데이터베이스와 상호작용한다.</a:t>
            </a:r>
            <a:endParaRPr sz="1600" b="1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0" name="Google Shape;16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8049" y="1926099"/>
            <a:ext cx="5046200" cy="263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86649" y="1926100"/>
            <a:ext cx="2860587" cy="2504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4"/>
          <p:cNvSpPr txBox="1">
            <a:spLocks noGrp="1"/>
          </p:cNvSpPr>
          <p:nvPr>
            <p:ph type="title"/>
          </p:nvPr>
        </p:nvSpPr>
        <p:spPr>
          <a:xfrm>
            <a:off x="727650" y="5945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>
                <a:latin typeface="Arial"/>
                <a:ea typeface="Arial"/>
                <a:cs typeface="Arial"/>
                <a:sym typeface="Arial"/>
              </a:rPr>
              <a:t>Final Architecture - View</a:t>
            </a:r>
            <a:endParaRPr sz="3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24"/>
          <p:cNvSpPr txBox="1">
            <a:spLocks noGrp="1"/>
          </p:cNvSpPr>
          <p:nvPr>
            <p:ph type="body" idx="1"/>
          </p:nvPr>
        </p:nvSpPr>
        <p:spPr>
          <a:xfrm>
            <a:off x="788050" y="1393250"/>
            <a:ext cx="73584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600" b="1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React에서 컴포넌트를 사용하여 UI를 표시하고 백엔드 API와 통신하여 사용자 데이터를 가져온다. </a:t>
            </a:r>
            <a:endParaRPr sz="1600" b="1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8" name="Google Shape;16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300" y="1931850"/>
            <a:ext cx="5588225" cy="306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5"/>
          <p:cNvSpPr txBox="1">
            <a:spLocks noGrp="1"/>
          </p:cNvSpPr>
          <p:nvPr>
            <p:ph type="title"/>
          </p:nvPr>
        </p:nvSpPr>
        <p:spPr>
          <a:xfrm>
            <a:off x="727650" y="5945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>
                <a:latin typeface="Arial"/>
                <a:ea typeface="Arial"/>
                <a:cs typeface="Arial"/>
                <a:sym typeface="Arial"/>
              </a:rPr>
              <a:t>Final Architecture - Controller</a:t>
            </a:r>
            <a:endParaRPr sz="3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25"/>
          <p:cNvSpPr txBox="1">
            <a:spLocks noGrp="1"/>
          </p:cNvSpPr>
          <p:nvPr>
            <p:ph type="body" idx="1"/>
          </p:nvPr>
        </p:nvSpPr>
        <p:spPr>
          <a:xfrm>
            <a:off x="788050" y="1393250"/>
            <a:ext cx="73584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10000"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600" b="1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Node.js에서 Express.js를 사용하여 HTTP 요청을 처리하고, 클라이언트로부터 요청을 받아 Model에서 데이터를 호출하여 이를 처리하고 그 결과를 JSON 형식으로 반환한다.</a:t>
            </a:r>
            <a:endParaRPr sz="1600" b="1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5" name="Google Shape;17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65776" y="2042725"/>
            <a:ext cx="3848177" cy="2952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0500" y="2042725"/>
            <a:ext cx="3990150" cy="1824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7"/>
          <p:cNvSpPr txBox="1">
            <a:spLocks noGrp="1"/>
          </p:cNvSpPr>
          <p:nvPr>
            <p:ph type="title"/>
          </p:nvPr>
        </p:nvSpPr>
        <p:spPr>
          <a:xfrm>
            <a:off x="727650" y="5945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ko" sz="3000">
                <a:latin typeface="Arial"/>
                <a:ea typeface="Arial"/>
                <a:cs typeface="Arial"/>
                <a:sym typeface="Arial"/>
              </a:rPr>
              <a:t>Live Demo</a:t>
            </a:r>
            <a:endParaRPr sz="3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27"/>
          <p:cNvSpPr txBox="1">
            <a:spLocks noGrp="1"/>
          </p:cNvSpPr>
          <p:nvPr>
            <p:ph type="body" idx="1"/>
          </p:nvPr>
        </p:nvSpPr>
        <p:spPr>
          <a:xfrm>
            <a:off x="729450" y="1293825"/>
            <a:ext cx="7688700" cy="332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925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●"/>
            </a:pPr>
            <a:endParaRPr sz="1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" name="SoftWizards_final_demo.mp4">
            <a:hlinkClick r:id="" action="ppaction://media"/>
            <a:extLst>
              <a:ext uri="{FF2B5EF4-FFF2-40B4-BE49-F238E27FC236}">
                <a16:creationId xmlns:a16="http://schemas.microsoft.com/office/drawing/2014/main" id="{3B89F7BF-0B73-F94D-6381-B203664B378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16800" y="1389529"/>
            <a:ext cx="5910400" cy="3324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504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8"/>
          <p:cNvSpPr txBox="1">
            <a:spLocks noGrp="1"/>
          </p:cNvSpPr>
          <p:nvPr>
            <p:ph type="title"/>
          </p:nvPr>
        </p:nvSpPr>
        <p:spPr>
          <a:xfrm>
            <a:off x="727650" y="5945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ko" sz="3000">
                <a:latin typeface="Arial"/>
                <a:ea typeface="Arial"/>
                <a:cs typeface="Arial"/>
                <a:sym typeface="Arial"/>
              </a:rPr>
              <a:t>Test Results</a:t>
            </a:r>
            <a:endParaRPr sz="30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1898E42A-F89F-C6C0-39EB-65FAD61569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1630529"/>
            <a:ext cx="7772400" cy="3091041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9"/>
          <p:cNvSpPr txBox="1">
            <a:spLocks noGrp="1"/>
          </p:cNvSpPr>
          <p:nvPr>
            <p:ph type="title"/>
          </p:nvPr>
        </p:nvSpPr>
        <p:spPr>
          <a:xfrm>
            <a:off x="727650" y="5945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ko" sz="3000">
                <a:latin typeface="Arial"/>
                <a:ea typeface="Arial"/>
                <a:cs typeface="Arial"/>
                <a:sym typeface="Arial"/>
              </a:rPr>
              <a:t>Postmortem</a:t>
            </a:r>
            <a:endParaRPr sz="3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29"/>
          <p:cNvSpPr txBox="1">
            <a:spLocks noGrp="1"/>
          </p:cNvSpPr>
          <p:nvPr>
            <p:ph type="body" idx="1"/>
          </p:nvPr>
        </p:nvSpPr>
        <p:spPr>
          <a:xfrm>
            <a:off x="729450" y="1293825"/>
            <a:ext cx="7688700" cy="332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lang="ko" sz="18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주요 성과</a:t>
            </a:r>
            <a:endParaRPr sz="1800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▷ </a:t>
            </a:r>
            <a:r>
              <a:rPr lang="ko" sz="18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사용자 친화적 인터페이스</a:t>
            </a:r>
            <a:r>
              <a:rPr lang="ko" sz="1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구축</a:t>
            </a:r>
            <a:endParaRPr sz="18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→ </a:t>
            </a:r>
            <a:r>
              <a:rPr lang="ko" sz="18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지도 기반 UI</a:t>
            </a:r>
            <a:r>
              <a:rPr lang="ko" sz="1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를 통해 시설 위치를 </a:t>
            </a:r>
            <a:r>
              <a:rPr lang="ko" sz="18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직관적</a:t>
            </a:r>
            <a:r>
              <a:rPr lang="ko" sz="1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으로 표시</a:t>
            </a:r>
            <a:endParaRPr sz="18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→ </a:t>
            </a:r>
            <a:r>
              <a:rPr lang="ko" sz="18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검색 및 필터 기능</a:t>
            </a:r>
            <a:r>
              <a:rPr lang="ko" sz="1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으로 사용자가 원하는 정보를 쉽게 탐색 가능</a:t>
            </a:r>
            <a:endParaRPr sz="18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▷ </a:t>
            </a:r>
            <a:r>
              <a:rPr lang="ko" sz="18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실시간 시설 상태 정보</a:t>
            </a:r>
            <a:r>
              <a:rPr lang="ko" sz="1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제공</a:t>
            </a:r>
            <a:endParaRPr sz="18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1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→ </a:t>
            </a:r>
            <a:r>
              <a:rPr lang="ko" sz="18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운영 시간</a:t>
            </a:r>
            <a:r>
              <a:rPr lang="ko" sz="1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과 </a:t>
            </a:r>
            <a:r>
              <a:rPr lang="ko" sz="18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사용 가능 여부</a:t>
            </a:r>
            <a:r>
              <a:rPr lang="ko" sz="1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를 </a:t>
            </a:r>
            <a:r>
              <a:rPr lang="ko" sz="18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실시간</a:t>
            </a:r>
            <a:r>
              <a:rPr lang="ko" sz="18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으로 업데이트</a:t>
            </a:r>
            <a:endParaRPr sz="18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2000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0"/>
          <p:cNvSpPr txBox="1">
            <a:spLocks noGrp="1"/>
          </p:cNvSpPr>
          <p:nvPr>
            <p:ph type="title"/>
          </p:nvPr>
        </p:nvSpPr>
        <p:spPr>
          <a:xfrm>
            <a:off x="727650" y="5945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ko" sz="3000">
                <a:latin typeface="Arial"/>
                <a:ea typeface="Arial"/>
                <a:cs typeface="Arial"/>
                <a:sym typeface="Arial"/>
              </a:rPr>
              <a:t>Postmortem</a:t>
            </a:r>
            <a:endParaRPr sz="3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30"/>
          <p:cNvSpPr txBox="1">
            <a:spLocks noGrp="1"/>
          </p:cNvSpPr>
          <p:nvPr>
            <p:ph type="body" idx="1"/>
          </p:nvPr>
        </p:nvSpPr>
        <p:spPr>
          <a:xfrm>
            <a:off x="729450" y="1293825"/>
            <a:ext cx="7688700" cy="332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457200" lvl="0" indent="-319722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ko" sz="205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도전과 문제점</a:t>
            </a:r>
            <a:endParaRPr sz="205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20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▷ </a:t>
            </a:r>
            <a:r>
              <a:rPr lang="ko" sz="205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UI와 백엔드 간 연동의 어려움</a:t>
            </a:r>
            <a:r>
              <a:rPr lang="ko" sz="20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UI와 백엔드를 연동하는 과정에서 데이터 처리와 상태 동기화의 복합성</a:t>
            </a:r>
            <a:endParaRPr sz="20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20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→ 우선 구현할 수 있는 간단하고 필수적인 기능부터 작업을 시작했으며, 이를 기반으로 점차 복잡하고 사용자 친화적인 기능으로 확장해 나가려고 노력함</a:t>
            </a:r>
            <a:endParaRPr sz="20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20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▷ </a:t>
            </a:r>
            <a:r>
              <a:rPr lang="ko" sz="205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사용자 인터페이스 복잡성</a:t>
            </a:r>
            <a:r>
              <a:rPr lang="ko" sz="20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초기 UI가 복잡하다는 피드백</a:t>
            </a:r>
            <a:endParaRPr sz="20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20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→ 모바일에서 웹으로, 사용자 중심의 간결한 디자인으로 수정</a:t>
            </a:r>
            <a:endParaRPr sz="20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20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1"/>
          <p:cNvSpPr txBox="1">
            <a:spLocks noGrp="1"/>
          </p:cNvSpPr>
          <p:nvPr>
            <p:ph type="title"/>
          </p:nvPr>
        </p:nvSpPr>
        <p:spPr>
          <a:xfrm>
            <a:off x="727650" y="5945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ko" sz="3000">
                <a:latin typeface="Arial"/>
                <a:ea typeface="Arial"/>
                <a:cs typeface="Arial"/>
                <a:sym typeface="Arial"/>
              </a:rPr>
              <a:t>Postmortem</a:t>
            </a:r>
            <a:endParaRPr sz="3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31"/>
          <p:cNvSpPr txBox="1">
            <a:spLocks noGrp="1"/>
          </p:cNvSpPr>
          <p:nvPr>
            <p:ph type="body" idx="1"/>
          </p:nvPr>
        </p:nvSpPr>
        <p:spPr>
          <a:xfrm>
            <a:off x="729450" y="1293825"/>
            <a:ext cx="7688700" cy="332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457200" lvl="0" indent="-33655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ko" sz="20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향후 개선 방향</a:t>
            </a:r>
            <a:endParaRPr sz="20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▷ </a:t>
            </a:r>
            <a:r>
              <a:rPr lang="ko" sz="20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사용자 경험 최적화</a:t>
            </a:r>
            <a:endParaRPr sz="20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→ 다양한 디바이스 환경에 맞춘 UI/UX 추가 개선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→ 모바일 최적화, 접근성 향상을 위한  다크 모드 제공 등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▷ </a:t>
            </a:r>
            <a:r>
              <a:rPr lang="ko" sz="20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운영 효율성 강화</a:t>
            </a:r>
            <a:endParaRPr sz="20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ko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→ 사용 데이터 분석을 기반으로 인기 시설 및 혼잡 시간대를 예측하여 맞춤형 안내 제공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2"/>
          <p:cNvSpPr txBox="1">
            <a:spLocks noGrp="1"/>
          </p:cNvSpPr>
          <p:nvPr>
            <p:ph type="title"/>
          </p:nvPr>
        </p:nvSpPr>
        <p:spPr>
          <a:xfrm>
            <a:off x="727650" y="5945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ko" sz="3000">
                <a:latin typeface="Arial"/>
                <a:ea typeface="Arial"/>
                <a:cs typeface="Arial"/>
                <a:sym typeface="Arial"/>
              </a:rPr>
              <a:t>Postmortem</a:t>
            </a:r>
            <a:endParaRPr sz="3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32"/>
          <p:cNvSpPr txBox="1">
            <a:spLocks noGrp="1"/>
          </p:cNvSpPr>
          <p:nvPr>
            <p:ph type="body" idx="1"/>
          </p:nvPr>
        </p:nvSpPr>
        <p:spPr>
          <a:xfrm>
            <a:off x="729450" y="1293825"/>
            <a:ext cx="7688700" cy="332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10000"/>
          </a:bodyPr>
          <a:lstStyle/>
          <a:p>
            <a:pPr marL="457200" lvl="0" indent="-35560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●"/>
            </a:pPr>
            <a:r>
              <a:rPr lang="ko" sz="20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결론</a:t>
            </a:r>
            <a:endParaRPr sz="20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▷ </a:t>
            </a:r>
            <a:r>
              <a:rPr lang="ko" sz="20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사용자 친화적인 UI</a:t>
            </a:r>
            <a:r>
              <a:rPr lang="ko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와 </a:t>
            </a:r>
            <a:r>
              <a:rPr lang="ko" sz="20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실시간 정보</a:t>
            </a:r>
            <a:r>
              <a:rPr lang="ko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제공으로 긍정적인 내부 평가를 얻었으며, 캠퍼스 시설의 </a:t>
            </a:r>
            <a:r>
              <a:rPr lang="ko" sz="20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접근성</a:t>
            </a:r>
            <a:r>
              <a:rPr lang="ko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을 향상시키는 데 성공했다는 의견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▷ 하지만 </a:t>
            </a:r>
            <a:r>
              <a:rPr lang="ko" sz="20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초기 기획 부족</a:t>
            </a:r>
            <a:r>
              <a:rPr lang="ko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및 </a:t>
            </a:r>
            <a:r>
              <a:rPr lang="ko" sz="20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데이터 연동 문제</a:t>
            </a:r>
            <a:r>
              <a:rPr lang="ko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등 개선할 점도 다수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ko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▷ 이번 교훈을 기반으로 향후 프로젝트에서는 더 높은 </a:t>
            </a:r>
            <a:r>
              <a:rPr lang="ko" sz="20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완성도</a:t>
            </a:r>
            <a:r>
              <a:rPr lang="ko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와 </a:t>
            </a:r>
            <a:r>
              <a:rPr lang="ko" sz="20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효율성</a:t>
            </a:r>
            <a:r>
              <a:rPr lang="ko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을 </a:t>
            </a:r>
            <a:r>
              <a:rPr lang="ko" sz="20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최우선 목표</a:t>
            </a:r>
            <a:r>
              <a:rPr lang="ko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로 삼을 필요성을 느낌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>
            <a:spLocks noGrp="1"/>
          </p:cNvSpPr>
          <p:nvPr>
            <p:ph type="title"/>
          </p:nvPr>
        </p:nvSpPr>
        <p:spPr>
          <a:xfrm>
            <a:off x="727650" y="5945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</a:pPr>
            <a:r>
              <a:rPr lang="ko" sz="3000">
                <a:latin typeface="Arial"/>
                <a:ea typeface="Arial"/>
                <a:cs typeface="Arial"/>
                <a:sym typeface="Arial"/>
              </a:rPr>
              <a:t>Contents</a:t>
            </a:r>
            <a:endParaRPr sz="30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14"/>
          <p:cNvSpPr txBox="1">
            <a:spLocks noGrp="1"/>
          </p:cNvSpPr>
          <p:nvPr>
            <p:ph type="body" idx="1"/>
          </p:nvPr>
        </p:nvSpPr>
        <p:spPr>
          <a:xfrm>
            <a:off x="727650" y="1435950"/>
            <a:ext cx="7688700" cy="332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●	</a:t>
            </a:r>
            <a:r>
              <a:rPr lang="ko" sz="20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Project introduction</a:t>
            </a:r>
            <a:endParaRPr sz="20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●	</a:t>
            </a:r>
            <a:r>
              <a:rPr lang="ko" sz="20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Key features</a:t>
            </a:r>
            <a:endParaRPr sz="20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●	</a:t>
            </a:r>
            <a:r>
              <a:rPr lang="ko" sz="20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Highlight Design</a:t>
            </a:r>
            <a:endParaRPr sz="20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●	</a:t>
            </a:r>
            <a:r>
              <a:rPr lang="ko" sz="20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Final Architecture</a:t>
            </a:r>
            <a:endParaRPr sz="20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●	</a:t>
            </a:r>
            <a:r>
              <a:rPr lang="ko" sz="20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Live demo</a:t>
            </a:r>
            <a:endParaRPr sz="20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●	</a:t>
            </a:r>
            <a:r>
              <a:rPr lang="ko" sz="20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Test results</a:t>
            </a:r>
            <a:endParaRPr sz="20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000">
                <a:solidFill>
                  <a:srgbClr val="1A1A1A"/>
                </a:solidFill>
                <a:latin typeface="Arial"/>
                <a:ea typeface="Arial"/>
                <a:cs typeface="Arial"/>
                <a:sym typeface="Arial"/>
              </a:rPr>
              <a:t>●	</a:t>
            </a:r>
            <a:r>
              <a:rPr lang="ko" sz="20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Postmortem</a:t>
            </a:r>
            <a:endParaRPr sz="20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20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>
            <a:spLocks noGrp="1"/>
          </p:cNvSpPr>
          <p:nvPr>
            <p:ph type="title"/>
          </p:nvPr>
        </p:nvSpPr>
        <p:spPr>
          <a:xfrm>
            <a:off x="727650" y="5945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</a:pPr>
            <a:r>
              <a:rPr lang="ko" sz="3000">
                <a:latin typeface="Arial"/>
                <a:ea typeface="Arial"/>
                <a:cs typeface="Arial"/>
                <a:sym typeface="Arial"/>
              </a:rPr>
              <a:t>Project introduction - 개발 목적</a:t>
            </a:r>
            <a:endParaRPr sz="30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b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5"/>
          <p:cNvSpPr txBox="1">
            <a:spLocks noGrp="1"/>
          </p:cNvSpPr>
          <p:nvPr>
            <p:ph type="body" idx="1"/>
          </p:nvPr>
        </p:nvSpPr>
        <p:spPr>
          <a:xfrm>
            <a:off x="727650" y="1435950"/>
            <a:ext cx="7688700" cy="332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●"/>
            </a:pPr>
            <a:r>
              <a:rPr lang="ko" sz="20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학생</a:t>
            </a:r>
            <a:r>
              <a:rPr lang="ko" sz="2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ko" sz="20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교직원</a:t>
            </a:r>
            <a:r>
              <a:rPr lang="ko" sz="2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ko" sz="20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방문객</a:t>
            </a:r>
            <a:r>
              <a:rPr lang="ko" sz="2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을 위해 </a:t>
            </a:r>
            <a:r>
              <a:rPr lang="ko" sz="20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지도</a:t>
            </a:r>
            <a:r>
              <a:rPr lang="ko" sz="2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를</a:t>
            </a:r>
            <a:r>
              <a:rPr lang="ko" sz="20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기반</a:t>
            </a:r>
            <a:r>
              <a:rPr lang="ko" sz="2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으로 한 </a:t>
            </a:r>
            <a:r>
              <a:rPr lang="ko" sz="20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교내 시설</a:t>
            </a:r>
            <a:r>
              <a:rPr lang="ko" sz="2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의 </a:t>
            </a:r>
            <a:r>
              <a:rPr lang="ko" sz="20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위치</a:t>
            </a:r>
            <a:r>
              <a:rPr lang="ko" sz="2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와 </a:t>
            </a:r>
            <a:r>
              <a:rPr lang="ko" sz="20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실시간 상태 정보 안내 서비스</a:t>
            </a:r>
            <a:r>
              <a:rPr lang="ko" sz="2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를 제공</a:t>
            </a:r>
            <a:endParaRPr sz="20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0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55600" algn="l" rtl="0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●"/>
            </a:pPr>
            <a:r>
              <a:rPr lang="ko" sz="2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사용자가 </a:t>
            </a:r>
            <a:r>
              <a:rPr lang="ko" sz="20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편리하고</a:t>
            </a:r>
            <a:r>
              <a:rPr lang="ko" sz="2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" sz="20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이해하기 쉽게</a:t>
            </a:r>
            <a:r>
              <a:rPr lang="ko" sz="2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" sz="20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교내 시설</a:t>
            </a:r>
            <a:r>
              <a:rPr lang="ko" sz="2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의 </a:t>
            </a:r>
            <a:r>
              <a:rPr lang="ko" sz="20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위치</a:t>
            </a:r>
            <a:r>
              <a:rPr lang="ko" sz="2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와 </a:t>
            </a:r>
            <a:r>
              <a:rPr lang="ko" sz="20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실시간 상태</a:t>
            </a:r>
            <a:r>
              <a:rPr lang="ko" sz="2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" sz="20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정보</a:t>
            </a:r>
            <a:r>
              <a:rPr lang="ko" sz="2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를 확인할 수 있도록 도움</a:t>
            </a:r>
            <a:endParaRPr sz="20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20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>
            <a:spLocks noGrp="1"/>
          </p:cNvSpPr>
          <p:nvPr>
            <p:ph type="title"/>
          </p:nvPr>
        </p:nvSpPr>
        <p:spPr>
          <a:xfrm>
            <a:off x="727650" y="5945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</a:pPr>
            <a:r>
              <a:rPr lang="ko" sz="3000">
                <a:latin typeface="Arial"/>
                <a:ea typeface="Arial"/>
                <a:cs typeface="Arial"/>
                <a:sym typeface="Arial"/>
              </a:rPr>
              <a:t>Project introduction - 기술적 목표</a:t>
            </a:r>
            <a:endParaRPr sz="30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90"/>
              <a:buFont typeface="Arial"/>
              <a:buNone/>
            </a:pPr>
            <a:endParaRPr sz="30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6"/>
          <p:cNvSpPr txBox="1">
            <a:spLocks noGrp="1"/>
          </p:cNvSpPr>
          <p:nvPr>
            <p:ph type="body" idx="1"/>
          </p:nvPr>
        </p:nvSpPr>
        <p:spPr>
          <a:xfrm>
            <a:off x="727650" y="1435950"/>
            <a:ext cx="7688700" cy="332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●"/>
            </a:pPr>
            <a:r>
              <a:rPr lang="ko" sz="20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교내 시설</a:t>
            </a:r>
            <a:r>
              <a:rPr lang="ko" sz="2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을 아래 </a:t>
            </a:r>
            <a:r>
              <a:rPr lang="ko" sz="20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4가지 항목</a:t>
            </a:r>
            <a:r>
              <a:rPr lang="ko" sz="2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으로 </a:t>
            </a:r>
            <a:r>
              <a:rPr lang="ko" sz="20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분류</a:t>
            </a:r>
            <a:r>
              <a:rPr lang="ko" sz="2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후, </a:t>
            </a:r>
            <a:r>
              <a:rPr lang="ko" sz="20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위치</a:t>
            </a:r>
            <a:r>
              <a:rPr lang="ko" sz="2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와 </a:t>
            </a:r>
            <a:r>
              <a:rPr lang="ko" sz="20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실시간 상태 정보</a:t>
            </a:r>
            <a:r>
              <a:rPr lang="ko" sz="2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를 제공하는 플랫폼을 구축</a:t>
            </a:r>
            <a:endParaRPr sz="20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2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▷ </a:t>
            </a:r>
            <a:r>
              <a:rPr lang="ko" sz="20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기본 (편의) 시설</a:t>
            </a:r>
            <a:r>
              <a:rPr lang="ko" sz="2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: 강의실, 도서관, 주차장 등</a:t>
            </a:r>
            <a:br>
              <a:rPr lang="ko" sz="2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ko" sz="2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▷ </a:t>
            </a:r>
            <a:r>
              <a:rPr lang="ko" sz="20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스포츠 편의 시설</a:t>
            </a:r>
            <a:r>
              <a:rPr lang="ko" sz="2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:  대운동장, 실내외 농구장 등</a:t>
            </a:r>
            <a:br>
              <a:rPr lang="ko" sz="2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ko" sz="2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▷ </a:t>
            </a:r>
            <a:r>
              <a:rPr lang="ko" sz="20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휴식 및 복지 편의 시설</a:t>
            </a:r>
            <a:r>
              <a:rPr lang="ko" sz="2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: 학생회관, 카페, 편의점 등</a:t>
            </a:r>
            <a:br>
              <a:rPr lang="ko" sz="2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ko" sz="2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▷ </a:t>
            </a:r>
            <a:r>
              <a:rPr lang="ko" sz="20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기타 편의</a:t>
            </a:r>
            <a:r>
              <a:rPr lang="ko" sz="2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: 정문, 후문, 쪽문</a:t>
            </a:r>
            <a:endParaRPr sz="20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20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>
            <a:spLocks noGrp="1"/>
          </p:cNvSpPr>
          <p:nvPr>
            <p:ph type="title"/>
          </p:nvPr>
        </p:nvSpPr>
        <p:spPr>
          <a:xfrm>
            <a:off x="727650" y="5945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>
                <a:latin typeface="Arial"/>
                <a:ea typeface="Arial"/>
                <a:cs typeface="Arial"/>
                <a:sym typeface="Arial"/>
              </a:rPr>
              <a:t>Project introduction - 기술적 목표</a:t>
            </a:r>
            <a:endParaRPr sz="30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17"/>
          <p:cNvSpPr txBox="1">
            <a:spLocks noGrp="1"/>
          </p:cNvSpPr>
          <p:nvPr>
            <p:ph type="body" idx="1"/>
          </p:nvPr>
        </p:nvSpPr>
        <p:spPr>
          <a:xfrm>
            <a:off x="727650" y="1435950"/>
            <a:ext cx="7688700" cy="332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●"/>
            </a:pPr>
            <a:r>
              <a:rPr lang="ko" sz="20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지도</a:t>
            </a:r>
            <a:r>
              <a:rPr lang="ko" sz="2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를 기반으로 한 </a:t>
            </a:r>
            <a:r>
              <a:rPr lang="ko" sz="20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사용자 친화적인 UI</a:t>
            </a:r>
            <a:r>
              <a:rPr lang="ko" sz="2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를 통해 각 시설의 </a:t>
            </a:r>
            <a:r>
              <a:rPr lang="ko" sz="20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운영 시간</a:t>
            </a:r>
            <a:r>
              <a:rPr lang="ko" sz="2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과 </a:t>
            </a:r>
            <a:r>
              <a:rPr lang="ko" sz="20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사용 가능 여부</a:t>
            </a:r>
            <a:r>
              <a:rPr lang="ko" sz="2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를 시각적으로 제공</a:t>
            </a:r>
            <a:endParaRPr sz="20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0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55600" algn="l" rtl="0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●"/>
            </a:pPr>
            <a:r>
              <a:rPr lang="ko" sz="20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기본 (편의) 시설</a:t>
            </a:r>
            <a:r>
              <a:rPr lang="ko" sz="2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은 </a:t>
            </a:r>
            <a:r>
              <a:rPr lang="ko" sz="20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빨간색</a:t>
            </a:r>
            <a:r>
              <a:rPr lang="ko" sz="2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마커, </a:t>
            </a:r>
            <a:r>
              <a:rPr lang="ko" sz="20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휴식 및 복지 편의 시설</a:t>
            </a:r>
            <a:r>
              <a:rPr lang="ko" sz="2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은 </a:t>
            </a:r>
            <a:r>
              <a:rPr lang="ko" sz="20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연두색</a:t>
            </a:r>
            <a:r>
              <a:rPr lang="ko" sz="2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마커…, </a:t>
            </a:r>
            <a:r>
              <a:rPr lang="ko" sz="20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운영 시간이 지나거나</a:t>
            </a:r>
            <a:r>
              <a:rPr lang="ko" sz="2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" sz="20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사용이 불가능한 시설</a:t>
            </a:r>
            <a:r>
              <a:rPr lang="ko" sz="2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은 </a:t>
            </a:r>
            <a:r>
              <a:rPr lang="ko" sz="20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회색</a:t>
            </a:r>
            <a:r>
              <a:rPr lang="ko" sz="2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마커 등</a:t>
            </a:r>
            <a:endParaRPr sz="20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2000" b="1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>
            <a:spLocks noGrp="1"/>
          </p:cNvSpPr>
          <p:nvPr>
            <p:ph type="title"/>
          </p:nvPr>
        </p:nvSpPr>
        <p:spPr>
          <a:xfrm>
            <a:off x="727650" y="5945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>
                <a:latin typeface="Arial"/>
                <a:ea typeface="Arial"/>
                <a:cs typeface="Arial"/>
                <a:sym typeface="Arial"/>
              </a:rPr>
              <a:t>Project introduction - 사업적 목표</a:t>
            </a:r>
            <a:endParaRPr sz="30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18"/>
          <p:cNvSpPr txBox="1">
            <a:spLocks noGrp="1"/>
          </p:cNvSpPr>
          <p:nvPr>
            <p:ph type="body" idx="1"/>
          </p:nvPr>
        </p:nvSpPr>
        <p:spPr>
          <a:xfrm>
            <a:off x="727650" y="1435950"/>
            <a:ext cx="7688700" cy="332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●"/>
            </a:pPr>
            <a:r>
              <a:rPr lang="ko" sz="20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학생</a:t>
            </a:r>
            <a:r>
              <a:rPr lang="ko" sz="2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ko" sz="20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교직원</a:t>
            </a:r>
            <a:r>
              <a:rPr lang="ko" sz="2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ko" sz="20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방문객</a:t>
            </a:r>
            <a:r>
              <a:rPr lang="ko" sz="2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이 필요한 교내 시설 정보를 </a:t>
            </a:r>
            <a:r>
              <a:rPr lang="ko" sz="20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쉽고</a:t>
            </a:r>
            <a:r>
              <a:rPr lang="ko" sz="2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" sz="20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빠르게</a:t>
            </a:r>
            <a:r>
              <a:rPr lang="ko" sz="2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확인할 수 있도록 플랫폼을 제공하여 </a:t>
            </a:r>
            <a:r>
              <a:rPr lang="ko" sz="20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시설 접근성</a:t>
            </a:r>
            <a:r>
              <a:rPr lang="ko" sz="2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을 </a:t>
            </a:r>
            <a:r>
              <a:rPr lang="ko" sz="20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향상</a:t>
            </a:r>
            <a:endParaRPr sz="2000" b="1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0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55600" algn="l" rtl="0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●"/>
            </a:pPr>
            <a:r>
              <a:rPr lang="ko" sz="2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교내 시설의 </a:t>
            </a:r>
            <a:r>
              <a:rPr lang="ko" sz="20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실시간 상태</a:t>
            </a:r>
            <a:r>
              <a:rPr lang="ko" sz="2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와 </a:t>
            </a:r>
            <a:r>
              <a:rPr lang="ko" sz="20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운영 시간</a:t>
            </a:r>
            <a:r>
              <a:rPr lang="ko" sz="2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을 제공함으로써 사용자에게 </a:t>
            </a:r>
            <a:r>
              <a:rPr lang="ko" sz="20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효율적인</a:t>
            </a:r>
            <a:r>
              <a:rPr lang="ko" sz="2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" sz="2000" b="1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시설 이용 경험</a:t>
            </a:r>
            <a:r>
              <a:rPr lang="ko" sz="20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을 제공</a:t>
            </a:r>
            <a:endParaRPr sz="20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2000" b="1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 txBox="1">
            <a:spLocks noGrp="1"/>
          </p:cNvSpPr>
          <p:nvPr>
            <p:ph type="title"/>
          </p:nvPr>
        </p:nvSpPr>
        <p:spPr>
          <a:xfrm>
            <a:off x="727650" y="5945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Key Features</a:t>
            </a:r>
            <a:endParaRPr sz="3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3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19"/>
          <p:cNvSpPr txBox="1">
            <a:spLocks noGrp="1"/>
          </p:cNvSpPr>
          <p:nvPr>
            <p:ph type="body" idx="1"/>
          </p:nvPr>
        </p:nvSpPr>
        <p:spPr>
          <a:xfrm>
            <a:off x="727650" y="1469775"/>
            <a:ext cx="7688700" cy="332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457200" lvl="0" indent="-340201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ko" sz="19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오픈스트리트맵 API</a:t>
            </a:r>
            <a:r>
              <a:rPr lang="ko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를 기반으로 교내 </a:t>
            </a:r>
            <a:r>
              <a:rPr lang="ko" sz="19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주요 건물</a:t>
            </a:r>
            <a:r>
              <a:rPr lang="ko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ko" sz="19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체육 시설</a:t>
            </a:r>
            <a:r>
              <a:rPr lang="ko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및 </a:t>
            </a:r>
            <a:r>
              <a:rPr lang="ko" sz="19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편의 시설</a:t>
            </a:r>
            <a:r>
              <a:rPr lang="ko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(식당, 카페, 흡연 부스 등)의 위치를 </a:t>
            </a:r>
            <a:r>
              <a:rPr lang="ko" sz="19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마커로 제공함</a:t>
            </a:r>
            <a:r>
              <a:rPr lang="ko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40201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ko" sz="19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4가지 카테고리</a:t>
            </a:r>
            <a:r>
              <a:rPr lang="ko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- </a:t>
            </a:r>
            <a:r>
              <a:rPr lang="ko" sz="19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기본 편의 시설</a:t>
            </a:r>
            <a:r>
              <a:rPr lang="ko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ko" sz="19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휴식 및 복지 편의 시설</a:t>
            </a:r>
            <a:r>
              <a:rPr lang="ko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ko" sz="19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스포츠 편의 시설</a:t>
            </a:r>
            <a:r>
              <a:rPr lang="ko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ko" sz="19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기타 편의 시설</a:t>
            </a:r>
            <a:r>
              <a:rPr lang="ko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로 분류하여 </a:t>
            </a:r>
            <a:r>
              <a:rPr lang="ko" sz="19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필터링 기능을 제공</a:t>
            </a:r>
            <a:r>
              <a:rPr lang="ko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함</a:t>
            </a:r>
            <a:endParaRPr sz="1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40201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ko" sz="19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게시판</a:t>
            </a:r>
            <a:r>
              <a:rPr lang="ko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을 통해 관리자에게 새로운 </a:t>
            </a:r>
            <a:r>
              <a:rPr lang="ko" sz="19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편의시설 추가 요청 가능</a:t>
            </a:r>
            <a:r>
              <a:rPr lang="ko" sz="1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사용자 맞춤형 캠퍼스 환경 제공함</a:t>
            </a:r>
            <a:endParaRPr sz="1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9563" y="1319237"/>
            <a:ext cx="7552468" cy="370897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0"/>
          <p:cNvSpPr txBox="1">
            <a:spLocks noGrp="1"/>
          </p:cNvSpPr>
          <p:nvPr>
            <p:ph type="title"/>
          </p:nvPr>
        </p:nvSpPr>
        <p:spPr>
          <a:xfrm>
            <a:off x="727650" y="5945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ko" sz="3000">
                <a:latin typeface="Arial"/>
                <a:ea typeface="Arial"/>
                <a:cs typeface="Arial"/>
                <a:sym typeface="Arial"/>
              </a:rPr>
              <a:t>Highlight Design</a:t>
            </a:r>
            <a:endParaRPr sz="3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20"/>
          <p:cNvSpPr/>
          <p:nvPr/>
        </p:nvSpPr>
        <p:spPr>
          <a:xfrm>
            <a:off x="5222400" y="3504650"/>
            <a:ext cx="189600" cy="2706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2" name="Google Shape;13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96166" y="2695025"/>
            <a:ext cx="855575" cy="1032925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0"/>
          <p:cNvSpPr/>
          <p:nvPr/>
        </p:nvSpPr>
        <p:spPr>
          <a:xfrm rot="10790451">
            <a:off x="5263195" y="3694106"/>
            <a:ext cx="108000" cy="81000"/>
          </a:xfrm>
          <a:prstGeom prst="triangle">
            <a:avLst>
              <a:gd name="adj" fmla="val 50046"/>
            </a:avLst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4" name="Google Shape;134;p20"/>
          <p:cNvSpPr/>
          <p:nvPr/>
        </p:nvSpPr>
        <p:spPr>
          <a:xfrm>
            <a:off x="7367600" y="1083275"/>
            <a:ext cx="189600" cy="2706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5" name="Google Shape;135;p20"/>
          <p:cNvSpPr/>
          <p:nvPr/>
        </p:nvSpPr>
        <p:spPr>
          <a:xfrm>
            <a:off x="7969650" y="1083275"/>
            <a:ext cx="189600" cy="2706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6" name="Google Shape;136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00438" y="1481850"/>
            <a:ext cx="2814325" cy="1851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0"/>
          <p:cNvSpPr/>
          <p:nvPr/>
        </p:nvSpPr>
        <p:spPr>
          <a:xfrm>
            <a:off x="7676200" y="2032825"/>
            <a:ext cx="189600" cy="2706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1"/>
          <p:cNvSpPr txBox="1">
            <a:spLocks noGrp="1"/>
          </p:cNvSpPr>
          <p:nvPr>
            <p:ph type="title"/>
          </p:nvPr>
        </p:nvSpPr>
        <p:spPr>
          <a:xfrm>
            <a:off x="727650" y="5945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ko" sz="3000">
                <a:latin typeface="Arial"/>
                <a:ea typeface="Arial"/>
                <a:cs typeface="Arial"/>
                <a:sym typeface="Arial"/>
              </a:rPr>
              <a:t>Highlight Design</a:t>
            </a:r>
            <a:endParaRPr sz="30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3" name="Google Shape;14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6475" y="1288875"/>
            <a:ext cx="7579879" cy="3708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43441" y="2695025"/>
            <a:ext cx="855575" cy="1032925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1"/>
          <p:cNvSpPr/>
          <p:nvPr/>
        </p:nvSpPr>
        <p:spPr>
          <a:xfrm rot="10790451">
            <a:off x="5310470" y="3694106"/>
            <a:ext cx="108000" cy="81000"/>
          </a:xfrm>
          <a:prstGeom prst="triangle">
            <a:avLst>
              <a:gd name="adj" fmla="val 50046"/>
            </a:avLst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6" name="Google Shape;146;p21"/>
          <p:cNvSpPr/>
          <p:nvPr/>
        </p:nvSpPr>
        <p:spPr>
          <a:xfrm>
            <a:off x="7716725" y="1999075"/>
            <a:ext cx="189600" cy="2706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7" name="Google Shape;147;p21"/>
          <p:cNvSpPr/>
          <p:nvPr/>
        </p:nvSpPr>
        <p:spPr>
          <a:xfrm>
            <a:off x="7716725" y="2975600"/>
            <a:ext cx="189600" cy="2706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616</Words>
  <Application>Microsoft Macintosh PowerPoint</Application>
  <PresentationFormat>화면 슬라이드 쇼(16:9)</PresentationFormat>
  <Paragraphs>77</Paragraphs>
  <Slides>19</Slides>
  <Notes>19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3" baseType="lpstr">
      <vt:lpstr>Lato</vt:lpstr>
      <vt:lpstr>Arial</vt:lpstr>
      <vt:lpstr>Raleway</vt:lpstr>
      <vt:lpstr>Streamline</vt:lpstr>
      <vt:lpstr>편의시설 안내 서비스 Team SoftWizards</vt:lpstr>
      <vt:lpstr>Contents </vt:lpstr>
      <vt:lpstr>Project introduction - 개발 목적 </vt:lpstr>
      <vt:lpstr>Project introduction - 기술적 목표  </vt:lpstr>
      <vt:lpstr>Project introduction - 기술적 목표  </vt:lpstr>
      <vt:lpstr>Project introduction - 사업적 목표  </vt:lpstr>
      <vt:lpstr>Key Features </vt:lpstr>
      <vt:lpstr>Highlight Design</vt:lpstr>
      <vt:lpstr>Highlight Design </vt:lpstr>
      <vt:lpstr>Final Architecture</vt:lpstr>
      <vt:lpstr>Final Architecture - Model</vt:lpstr>
      <vt:lpstr>Final Architecture - View</vt:lpstr>
      <vt:lpstr>Final Architecture - Controller</vt:lpstr>
      <vt:lpstr>Live Demo</vt:lpstr>
      <vt:lpstr>Test Results</vt:lpstr>
      <vt:lpstr>Postmortem</vt:lpstr>
      <vt:lpstr>Postmortem</vt:lpstr>
      <vt:lpstr>Postmortem</vt:lpstr>
      <vt:lpstr>Postmortem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이운영</cp:lastModifiedBy>
  <cp:revision>5</cp:revision>
  <dcterms:modified xsi:type="dcterms:W3CDTF">2024-12-14T14:12:32Z</dcterms:modified>
</cp:coreProperties>
</file>